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notesMasterIdLst>
    <p:notesMasterId r:id="rId21"/>
  </p:notesMasterIdLst>
  <p:sldIdLst>
    <p:sldId id="257" r:id="rId2"/>
    <p:sldId id="289" r:id="rId3"/>
    <p:sldId id="280" r:id="rId4"/>
    <p:sldId id="281" r:id="rId5"/>
    <p:sldId id="274" r:id="rId6"/>
    <p:sldId id="282" r:id="rId7"/>
    <p:sldId id="283" r:id="rId8"/>
    <p:sldId id="284" r:id="rId9"/>
    <p:sldId id="285" r:id="rId10"/>
    <p:sldId id="276" r:id="rId11"/>
    <p:sldId id="277" r:id="rId12"/>
    <p:sldId id="278" r:id="rId13"/>
    <p:sldId id="262" r:id="rId14"/>
    <p:sldId id="271" r:id="rId15"/>
    <p:sldId id="273" r:id="rId16"/>
    <p:sldId id="287" r:id="rId17"/>
    <p:sldId id="269" r:id="rId18"/>
    <p:sldId id="275" r:id="rId19"/>
    <p:sldId id="288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서울남산 장체 BL" panose="02020503020101020101" pitchFamily="18" charset="-127"/>
      <p:regular r:id="rId24"/>
    </p:embeddedFont>
    <p:embeddedFont>
      <p:font typeface="서울남산 장체 EB" panose="02020503020101020101" pitchFamily="18" charset="-127"/>
      <p:regular r:id="rId25"/>
    </p:embeddedFont>
    <p:embeddedFont>
      <p:font typeface="서울남산 장체 L" panose="02020503020101020101" pitchFamily="18" charset="-127"/>
      <p:regular r:id="rId26"/>
    </p:embeddedFont>
    <p:embeddedFont>
      <p:font typeface="에스코어 드림 4 Regular" panose="020B0503030302020204" pitchFamily="34" charset="-127"/>
      <p:regular r:id="rId27"/>
    </p:embeddedFont>
    <p:embeddedFont>
      <p:font typeface="함초롬돋움" panose="020B0604000101010101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8CC"/>
    <a:srgbClr val="4472C4"/>
    <a:srgbClr val="1C3D62"/>
    <a:srgbClr val="D0DEF0"/>
    <a:srgbClr val="A1BE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0665" autoAdjust="0"/>
  </p:normalViewPr>
  <p:slideViewPr>
    <p:cSldViewPr snapToObjects="1">
      <p:cViewPr varScale="1">
        <p:scale>
          <a:sx n="103" d="100"/>
          <a:sy n="103" d="100"/>
        </p:scale>
        <p:origin x="804" y="10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defRPr/>
            </a:pPr>
            <a:fld id="{E2B2BC9D-A816-4D0A-858B-1D023B3A8ACA}" type="datetime1">
              <a:rPr lang="ko-KR" altLang="en-US" smtClean="0"/>
              <a:pPr>
                <a:defRPr/>
              </a:pPr>
              <a:t>2020-10-04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defRPr/>
            </a:pPr>
            <a:fld id="{09F4262C-968C-4EE9-8164-CE16364706B3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2819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영양제 단위 다른 말로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B5F596D-1178-4A0C-9D59-1567393AF14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854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13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91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96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07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에스코어 드림 4 Regular" panose="020B0503030302020204" pitchFamily="34" charset="-127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에스코어 드림 4 Regular" panose="020B0503030302020204" pitchFamily="34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522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에스코어 드림 4 Regular" panose="020B0503030302020204" pitchFamily="34" charset="-127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에스코어 드림 4 Regular" panose="020B0503030302020204" pitchFamily="34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9354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F4262C-968C-4EE9-8164-CE16364706B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에스코어 드림 4 Regular" panose="020B0503030302020204" pitchFamily="34" charset="-127"/>
                <a:cs typeface="Times New Roman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에스코어 드림 4 Regular" panose="020B0503030302020204" pitchFamily="34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522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77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580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7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8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04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82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기준선을 보행자가 지나면 그 수를 </a:t>
            </a:r>
            <a:r>
              <a:rPr lang="ko-KR" altLang="en-US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카운팅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하는 방식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91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프로젝트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(Nanonets-Pedestrian-</a:t>
            </a:r>
            <a:r>
              <a:rPr lang="en-US" altLang="ko-KR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Detectio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NanoNets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사의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무료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인줄 알았으나 하루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까지만 무료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이후로는 비용 발생</a:t>
            </a:r>
            <a:endParaRPr lang="en-US" altLang="ko-KR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452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</a:t>
            </a:r>
            <a:r>
              <a:rPr lang="ko-KR" altLang="en-US" dirty="0"/>
              <a:t> 발급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28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해당 사이트</a:t>
            </a:r>
            <a:r>
              <a:rPr lang="en-US" altLang="ko-KR" dirty="0"/>
              <a:t>(Nanonets)</a:t>
            </a:r>
            <a:r>
              <a:rPr lang="ko-KR" altLang="en-US" dirty="0"/>
              <a:t>에 업로드하면</a:t>
            </a:r>
            <a:r>
              <a:rPr lang="en-US" altLang="ko-KR" dirty="0"/>
              <a:t>, </a:t>
            </a:r>
            <a:r>
              <a:rPr lang="ko-KR" altLang="en-US" dirty="0"/>
              <a:t>사이트에서 학습시킨 모델로 처리 후 보행자 데이터</a:t>
            </a:r>
            <a:r>
              <a:rPr lang="en-US" altLang="ko-KR" dirty="0"/>
              <a:t>(</a:t>
            </a:r>
            <a:r>
              <a:rPr lang="ko-KR" altLang="en-US" dirty="0"/>
              <a:t>보행자 수 및 이미지에서의 위치</a:t>
            </a:r>
            <a:r>
              <a:rPr lang="en-US" altLang="ko-KR" dirty="0"/>
              <a:t>)</a:t>
            </a:r>
            <a:r>
              <a:rPr lang="ko-KR" altLang="en-US" dirty="0"/>
              <a:t>만 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7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얼굴만 있는 이미지만 넣으면 인식이 안 되는 경우가 많으며</a:t>
            </a:r>
            <a:r>
              <a:rPr lang="en-US" altLang="ko-KR" dirty="0"/>
              <a:t>, </a:t>
            </a:r>
            <a:r>
              <a:rPr lang="ko-KR" altLang="en-US" dirty="0"/>
              <a:t>걸어가는 사진일 경우 인식률이 괜찮은 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4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2020-10-04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2020-10-04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eFdMn4K4VA" TargetMode="Externa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FNxRrirj2s" TargetMode="Externa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g"/><Relationship Id="rId5" Type="http://schemas.openxmlformats.org/officeDocument/2006/relationships/image" Target="../media/image19.jpeg"/><Relationship Id="rId10" Type="http://schemas.openxmlformats.org/officeDocument/2006/relationships/image" Target="../media/image24.jp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15600" y="0"/>
            <a:ext cx="8976400" cy="6858000"/>
          </a:xfrm>
          <a:prstGeom prst="rect">
            <a:avLst/>
          </a:prstGeom>
          <a:solidFill>
            <a:srgbClr val="99B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3996" y="1084033"/>
            <a:ext cx="1274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목차</a:t>
            </a:r>
            <a:endParaRPr lang="ko-KR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45438" y="2825451"/>
            <a:ext cx="486030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34675" y="2810063"/>
            <a:ext cx="177324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실행한 모델들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31452" y="3239583"/>
            <a:ext cx="2265364" cy="157350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인구밀집도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마스크 얼굴 인식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공간개폐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0D870-8BB9-475D-BD0A-DD032CF24888}"/>
              </a:ext>
            </a:extLst>
          </p:cNvPr>
          <p:cNvSpPr txBox="1"/>
          <p:nvPr/>
        </p:nvSpPr>
        <p:spPr>
          <a:xfrm>
            <a:off x="4245438" y="1256450"/>
            <a:ext cx="486030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9FF27-EAD8-4393-87FF-D1A6779424C9}"/>
              </a:ext>
            </a:extLst>
          </p:cNvPr>
          <p:cNvSpPr txBox="1"/>
          <p:nvPr/>
        </p:nvSpPr>
        <p:spPr>
          <a:xfrm>
            <a:off x="5034675" y="1241062"/>
            <a:ext cx="68480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91005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C41A9-C517-42E0-9AAD-142CB9BA1959}"/>
              </a:ext>
            </a:extLst>
          </p:cNvPr>
          <p:cNvSpPr txBox="1"/>
          <p:nvPr/>
        </p:nvSpPr>
        <p:spPr>
          <a:xfrm>
            <a:off x="10091427" y="368804"/>
            <a:ext cx="210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Test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모델들</a:t>
            </a: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D7ABB57A-696D-4981-8F9E-FAB8BDF0F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69"/>
            <a:ext cx="10515600" cy="4109662"/>
          </a:xfrm>
        </p:spPr>
        <p:txBody>
          <a:bodyPr>
            <a:normAutofit/>
          </a:bodyPr>
          <a:lstStyle/>
          <a:p>
            <a:pPr>
              <a:buClr>
                <a:srgbClr val="4C88CC"/>
              </a:buClr>
            </a:pPr>
            <a:r>
              <a:rPr lang="en-US" altLang="ko-KR" sz="2400" dirty="0"/>
              <a:t>Bayesian crowd counter</a:t>
            </a:r>
          </a:p>
          <a:p>
            <a:pPr>
              <a:buClr>
                <a:srgbClr val="4C88CC"/>
              </a:buClr>
            </a:pPr>
            <a:r>
              <a:rPr lang="en-US" altLang="ko-KR" sz="2400" dirty="0"/>
              <a:t>Using VGG16 model</a:t>
            </a:r>
          </a:p>
          <a:p>
            <a:pPr lvl="1">
              <a:buClr>
                <a:srgbClr val="4C88CC"/>
              </a:buClr>
            </a:pPr>
            <a:r>
              <a:rPr lang="en-US" altLang="ko-KR" sz="2000" dirty="0"/>
              <a:t>Crashes after testing 50th image /w GPU</a:t>
            </a:r>
          </a:p>
          <a:p>
            <a:pPr lvl="1">
              <a:buClr>
                <a:srgbClr val="4C88CC"/>
              </a:buClr>
            </a:pPr>
            <a:r>
              <a:rPr lang="en-US" altLang="ko-KR" sz="2000" dirty="0"/>
              <a:t>Problem Seems lack of VMEM</a:t>
            </a:r>
          </a:p>
          <a:p>
            <a:pPr lvl="1">
              <a:buClr>
                <a:srgbClr val="4C88CC"/>
              </a:buClr>
            </a:pPr>
            <a:r>
              <a:rPr lang="en-US" altLang="ko-KR" sz="2000" dirty="0"/>
              <a:t>~ works fine /w CPU</a:t>
            </a:r>
          </a:p>
          <a:p>
            <a:pPr>
              <a:buClr>
                <a:srgbClr val="4C88CC"/>
              </a:buClr>
            </a:pPr>
            <a:r>
              <a:rPr lang="en-US" altLang="ko-KR" sz="2400" dirty="0"/>
              <a:t>MSE: 152.02, MAE: 86.39</a:t>
            </a:r>
          </a:p>
          <a:p>
            <a:pPr>
              <a:buClr>
                <a:srgbClr val="4C88CC"/>
              </a:buClr>
            </a:pPr>
            <a:endParaRPr lang="en-US" altLang="ko-KR" sz="2400" dirty="0"/>
          </a:p>
          <a:p>
            <a:pPr>
              <a:buClr>
                <a:srgbClr val="4C88CC"/>
              </a:buClr>
            </a:pPr>
            <a:r>
              <a:rPr lang="en-US" altLang="ko-KR" sz="2400" dirty="0"/>
              <a:t>https://github.com/ZhihengCV/Bayesian-Crowd-Counting</a:t>
            </a:r>
          </a:p>
          <a:p>
            <a:pPr marL="0" indent="0">
              <a:buClr>
                <a:srgbClr val="4C88CC"/>
              </a:buClr>
              <a:buNone/>
            </a:pP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4DE32-1CC9-4705-B11B-2190B6B6EC55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0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C41A9-C517-42E0-9AAD-142CB9BA1959}"/>
              </a:ext>
            </a:extLst>
          </p:cNvPr>
          <p:cNvSpPr txBox="1"/>
          <p:nvPr/>
        </p:nvSpPr>
        <p:spPr>
          <a:xfrm>
            <a:off x="10091427" y="368804"/>
            <a:ext cx="210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Test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모델들</a:t>
            </a:r>
          </a:p>
        </p:txBody>
      </p:sp>
      <p:pic>
        <p:nvPicPr>
          <p:cNvPr id="23" name="내용 개체 틀 14">
            <a:extLst>
              <a:ext uri="{FF2B5EF4-FFF2-40B4-BE49-F238E27FC236}">
                <a16:creationId xmlns:a16="http://schemas.microsoft.com/office/drawing/2014/main" id="{DA17D46E-401D-4351-88D7-B571C4E26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3" y="1194420"/>
            <a:ext cx="5337680" cy="2376000"/>
          </a:xfr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1B6A777-65E8-45BB-8B9E-BAF681AE52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4420"/>
            <a:ext cx="5296501" cy="2376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D95C31A-5A78-4D81-B4E2-B04BEBD14B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3" y="3483044"/>
            <a:ext cx="5326200" cy="2376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B38C79E-C8AE-41F5-A818-05ECD1D4A8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786"/>
            <a:ext cx="5316300" cy="237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459B23-F70B-4DE2-AF1E-E0F65FFE482E}"/>
              </a:ext>
            </a:extLst>
          </p:cNvPr>
          <p:cNvSpPr txBox="1"/>
          <p:nvPr/>
        </p:nvSpPr>
        <p:spPr>
          <a:xfrm>
            <a:off x="2131306" y="3278120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GT : 201, </a:t>
            </a:r>
            <a:r>
              <a:rPr lang="en-US" altLang="ko-KR" dirty="0" err="1"/>
              <a:t>Pred</a:t>
            </a:r>
            <a:r>
              <a:rPr lang="en-US" altLang="ko-KR" dirty="0"/>
              <a:t> : 195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6CE99A-4AA9-4C14-902A-EC65372EB094}"/>
              </a:ext>
            </a:extLst>
          </p:cNvPr>
          <p:cNvSpPr txBox="1"/>
          <p:nvPr/>
        </p:nvSpPr>
        <p:spPr>
          <a:xfrm>
            <a:off x="7908652" y="3298378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GT : 187, </a:t>
            </a:r>
            <a:r>
              <a:rPr lang="en-US" altLang="ko-KR" dirty="0" err="1"/>
              <a:t>Pred</a:t>
            </a:r>
            <a:r>
              <a:rPr lang="en-US" altLang="ko-KR" dirty="0"/>
              <a:t> : 204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2666DA-2E3C-4D67-9F4B-3349DAA46F1A}"/>
              </a:ext>
            </a:extLst>
          </p:cNvPr>
          <p:cNvSpPr txBox="1"/>
          <p:nvPr/>
        </p:nvSpPr>
        <p:spPr>
          <a:xfrm>
            <a:off x="7966842" y="5627275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GT : 232, </a:t>
            </a:r>
            <a:r>
              <a:rPr lang="en-US" altLang="ko-KR" dirty="0" err="1"/>
              <a:t>Pred</a:t>
            </a:r>
            <a:r>
              <a:rPr lang="en-US" altLang="ko-KR" dirty="0"/>
              <a:t> : 224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DF545-3CA0-4CF4-9CFD-2FC30674C12B}"/>
              </a:ext>
            </a:extLst>
          </p:cNvPr>
          <p:cNvSpPr txBox="1"/>
          <p:nvPr/>
        </p:nvSpPr>
        <p:spPr>
          <a:xfrm>
            <a:off x="2131306" y="5627275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GT : 227, </a:t>
            </a:r>
            <a:r>
              <a:rPr lang="en-US" altLang="ko-KR" dirty="0" err="1"/>
              <a:t>Pred</a:t>
            </a:r>
            <a:r>
              <a:rPr lang="en-US" altLang="ko-KR" dirty="0"/>
              <a:t> : 250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2054A-CA78-41AB-9C4C-B8ECE233BAA5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- 3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95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C41A9-C517-42E0-9AAD-142CB9BA1959}"/>
              </a:ext>
            </a:extLst>
          </p:cNvPr>
          <p:cNvSpPr txBox="1"/>
          <p:nvPr/>
        </p:nvSpPr>
        <p:spPr>
          <a:xfrm>
            <a:off x="10091427" y="368804"/>
            <a:ext cx="210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Test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모델들</a:t>
            </a: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D7ABB57A-696D-4981-8F9E-FAB8BDF0F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69"/>
            <a:ext cx="10515600" cy="4109662"/>
          </a:xfrm>
        </p:spPr>
        <p:txBody>
          <a:bodyPr>
            <a:normAutofit/>
          </a:bodyPr>
          <a:lstStyle/>
          <a:p>
            <a:pPr>
              <a:buClr>
                <a:srgbClr val="4C88CC"/>
              </a:buClr>
            </a:pPr>
            <a:r>
              <a:rPr lang="en-US" altLang="ko-KR" sz="2400" dirty="0"/>
              <a:t>Yolov4 model</a:t>
            </a:r>
          </a:p>
          <a:p>
            <a:pPr>
              <a:buClr>
                <a:srgbClr val="4C88CC"/>
              </a:buClr>
            </a:pPr>
            <a:r>
              <a:rPr lang="en-US" altLang="ko-KR" sz="2400" dirty="0"/>
              <a:t>Used Pretrained Weight with MS COCO dataset</a:t>
            </a:r>
          </a:p>
          <a:p>
            <a:pPr>
              <a:buClr>
                <a:srgbClr val="4C88CC"/>
              </a:buClr>
            </a:pPr>
            <a:endParaRPr lang="en-US" altLang="ko-KR" sz="2400" dirty="0"/>
          </a:p>
          <a:p>
            <a:pPr>
              <a:buClr>
                <a:srgbClr val="4C88CC"/>
              </a:buClr>
            </a:pPr>
            <a:r>
              <a:rPr lang="en-US" altLang="ko-KR" sz="2400" dirty="0"/>
              <a:t>Detect</a:t>
            </a:r>
            <a:r>
              <a:rPr lang="ko-KR" altLang="en-US" sz="2400" dirty="0"/>
              <a:t>한 </a:t>
            </a:r>
            <a:r>
              <a:rPr lang="en-US" altLang="ko-KR" sz="2400" dirty="0"/>
              <a:t>class</a:t>
            </a:r>
            <a:r>
              <a:rPr lang="ko-KR" altLang="en-US" sz="2400" dirty="0"/>
              <a:t>가 </a:t>
            </a:r>
            <a:r>
              <a:rPr lang="en-US" altLang="ko-KR" sz="2400" dirty="0"/>
              <a:t>person</a:t>
            </a:r>
            <a:r>
              <a:rPr lang="ko-KR" altLang="en-US" sz="2400" dirty="0"/>
              <a:t>일 때 예측한 </a:t>
            </a:r>
            <a:r>
              <a:rPr lang="en-US" altLang="ko-KR" sz="2400" dirty="0"/>
              <a:t>square </a:t>
            </a:r>
            <a:r>
              <a:rPr lang="ko-KR" altLang="en-US" sz="2400" dirty="0"/>
              <a:t>간 거리 간단하게 계산</a:t>
            </a:r>
            <a:r>
              <a:rPr lang="en-US" altLang="ko-KR" sz="2400" dirty="0"/>
              <a:t>, </a:t>
            </a:r>
            <a:r>
              <a:rPr lang="ko-KR" altLang="en-US" sz="2400" dirty="0"/>
              <a:t>비교</a:t>
            </a:r>
            <a:endParaRPr lang="en-US" altLang="ko-KR" sz="2400" dirty="0"/>
          </a:p>
          <a:p>
            <a:pPr lvl="1">
              <a:buClr>
                <a:srgbClr val="4C88CC"/>
              </a:buClr>
            </a:pPr>
            <a:r>
              <a:rPr lang="ko-KR" altLang="en-US" sz="2000" dirty="0"/>
              <a:t>먼 거리 </a:t>
            </a:r>
            <a:r>
              <a:rPr lang="en-US" altLang="ko-KR" sz="2000" dirty="0"/>
              <a:t>/ </a:t>
            </a:r>
            <a:r>
              <a:rPr lang="ko-KR" altLang="en-US" sz="2000" dirty="0"/>
              <a:t>가까운 거리 감안 안하고 같은 거리로 판단</a:t>
            </a:r>
            <a:r>
              <a:rPr lang="en-US" altLang="ko-KR" sz="2000" dirty="0"/>
              <a:t> -&gt; </a:t>
            </a:r>
            <a:r>
              <a:rPr lang="ko-KR" altLang="en-US" sz="2000" dirty="0"/>
              <a:t>수정 필요</a:t>
            </a:r>
          </a:p>
          <a:p>
            <a:pPr>
              <a:buClr>
                <a:srgbClr val="4C88CC"/>
              </a:buClr>
            </a:pPr>
            <a:endParaRPr lang="ko-KR" altLang="en-US" sz="2400" dirty="0"/>
          </a:p>
          <a:p>
            <a:pPr>
              <a:buClr>
                <a:srgbClr val="4C88CC"/>
              </a:buClr>
            </a:pPr>
            <a:endParaRPr lang="ko-KR" altLang="en-US" sz="2400" dirty="0"/>
          </a:p>
          <a:p>
            <a:pPr>
              <a:buClr>
                <a:srgbClr val="4C88CC"/>
              </a:buClr>
            </a:pPr>
            <a:r>
              <a:rPr lang="en-US" altLang="ko-KR" sz="2400" dirty="0"/>
              <a:t>https://github.com/augmentedstartups/YOLOv4-Tutorials</a:t>
            </a:r>
          </a:p>
          <a:p>
            <a:pPr marL="0" indent="0">
              <a:buClr>
                <a:srgbClr val="4C88CC"/>
              </a:buClr>
              <a:buNone/>
            </a:pP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96CA4-28EA-475A-B6FF-D704FDF42C17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51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B1DC4FE-1A79-42D3-AE9F-C8329BE30F90}"/>
              </a:ext>
            </a:extLst>
          </p:cNvPr>
          <p:cNvSpPr/>
          <p:nvPr/>
        </p:nvSpPr>
        <p:spPr>
          <a:xfrm>
            <a:off x="0" y="730575"/>
            <a:ext cx="11928810" cy="63885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200" y="1196690"/>
            <a:ext cx="80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/>
              <a:t>: https://github.com/vijayg15/Keras-FaceMask-Detection-System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9198" y="1916790"/>
            <a:ext cx="7128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개발 환경</a:t>
            </a:r>
            <a:r>
              <a:rPr lang="en-US" altLang="ko-KR" dirty="0"/>
              <a:t> : Yolo V3 (Convert </a:t>
            </a:r>
            <a:r>
              <a:rPr lang="en-US" altLang="ko-KR" dirty="0" err="1"/>
              <a:t>Darknet</a:t>
            </a:r>
            <a:r>
              <a:rPr lang="en-US" altLang="ko-KR" dirty="0"/>
              <a:t> to 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실행 결과 </a:t>
            </a:r>
            <a:r>
              <a:rPr lang="en-US" altLang="ko-KR" dirty="0"/>
              <a:t>: Dataset </a:t>
            </a:r>
            <a:r>
              <a:rPr lang="ko-KR" altLang="en-US" dirty="0"/>
              <a:t>부재로 실행 불가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실행 예시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10" y="3140960"/>
            <a:ext cx="5274560" cy="2334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420A13-3058-40D5-B1BE-5E953D94E4B1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마스크 얼굴인식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0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B1DC4FE-1A79-42D3-AE9F-C8329BE30F90}"/>
              </a:ext>
            </a:extLst>
          </p:cNvPr>
          <p:cNvSpPr/>
          <p:nvPr/>
        </p:nvSpPr>
        <p:spPr>
          <a:xfrm>
            <a:off x="0" y="730575"/>
            <a:ext cx="11928810" cy="63885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200" y="1196690"/>
            <a:ext cx="878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</a:rPr>
              <a:t>참고 </a:t>
            </a:r>
            <a:r>
              <a:rPr lang="en-US" altLang="ko-KR" dirty="0">
                <a:solidFill>
                  <a:prstClr val="black"/>
                </a:solidFill>
              </a:rPr>
              <a:t>: https://www.mygreatlearning.com/blog/real-time-face-detection/#sh2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198" y="1916790"/>
            <a:ext cx="7128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개발 환경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 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MobileNet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 V2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실행 결과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ea typeface="함초롬돋움" panose="020B0600000101010101" charset="-127"/>
              </a:rPr>
              <a:t>https://youtu.be/ReFdMn4K4VA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</p:txBody>
      </p:sp>
      <p:pic>
        <p:nvPicPr>
          <p:cNvPr id="3" name="ReFdMn4K4V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26510" y="3230573"/>
            <a:ext cx="4572000" cy="2571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28B1BD-3A89-4065-A6DF-BFC7022C0868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마스크 얼굴인식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48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B1DC4FE-1A79-42D3-AE9F-C8329BE30F90}"/>
              </a:ext>
            </a:extLst>
          </p:cNvPr>
          <p:cNvSpPr/>
          <p:nvPr/>
        </p:nvSpPr>
        <p:spPr>
          <a:xfrm>
            <a:off x="0" y="730575"/>
            <a:ext cx="11928810" cy="63885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200" y="1196690"/>
            <a:ext cx="878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</a:rPr>
              <a:t>참고 </a:t>
            </a:r>
            <a:r>
              <a:rPr lang="en-US" altLang="ko-KR" dirty="0">
                <a:solidFill>
                  <a:prstClr val="black"/>
                </a:solidFill>
              </a:rPr>
              <a:t>: https://www.mygreatlearning.com/blog/real-time-face-detection/#sh2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198" y="1916790"/>
            <a:ext cx="7128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prstClr val="black"/>
                </a:solidFill>
                <a:ea typeface="함초롬돋움" panose="020B0600000101010101" charset="-127"/>
              </a:rPr>
              <a:t>개선 방향</a:t>
            </a:r>
            <a:r>
              <a:rPr lang="en-US" altLang="ko-KR" dirty="0">
                <a:solidFill>
                  <a:prstClr val="black"/>
                </a:solidFill>
                <a:ea typeface="함초롬돋움" panose="020B0600000101010101" charset="-127"/>
              </a:rPr>
              <a:t> : </a:t>
            </a:r>
            <a:r>
              <a:rPr lang="en-US" altLang="ko-KR" dirty="0"/>
              <a:t>Classify the faces as wearing mask, not wearing a mask and not wearing a mask properly.</a:t>
            </a:r>
            <a:endParaRPr lang="en-US" altLang="ko-KR" dirty="0">
              <a:solidFill>
                <a:prstClr val="black"/>
              </a:solidFill>
              <a:ea typeface="함초롬돋움" panose="020B0600000101010101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실행 결과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ea typeface="함초롬돋움" panose="020B0600000101010101" charset="-127"/>
              </a:rPr>
              <a:t>https://youtu.be/ReFdMn4K4VA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</p:txBody>
      </p:sp>
      <p:pic>
        <p:nvPicPr>
          <p:cNvPr id="7" name="HFNxRrirj2s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91940" y="3425872"/>
            <a:ext cx="4572000" cy="2571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1B0BB8-351F-4C77-88F0-E376DC599B09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마스크 얼굴인식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6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B1DC4FE-1A79-42D3-AE9F-C8329BE30F90}"/>
              </a:ext>
            </a:extLst>
          </p:cNvPr>
          <p:cNvSpPr/>
          <p:nvPr/>
        </p:nvSpPr>
        <p:spPr>
          <a:xfrm>
            <a:off x="0" y="730575"/>
            <a:ext cx="11928810" cy="63885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200" y="1196690"/>
            <a:ext cx="878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</a:rPr>
              <a:t>참고 </a:t>
            </a:r>
            <a:r>
              <a:rPr lang="en-US" altLang="ko-KR" dirty="0">
                <a:solidFill>
                  <a:prstClr val="black"/>
                </a:solidFill>
              </a:rPr>
              <a:t>: https://dev.to/chandrikadeb7/face-mask-detection-my-major-project-3fj3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198" y="1916790"/>
            <a:ext cx="7128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개발 환경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 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MobileNet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 V3 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Caffe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/>
                <a:ea typeface="함초롬돋움" panose="020B0600000101010101" charset="-127"/>
                <a:cs typeface="Times New Roman"/>
              </a:rPr>
              <a:t>실행 결과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/>
              <a:ea typeface="함초롬돋움" panose="020B0600000101010101" charset="-127"/>
              <a:cs typeface="Times New Roman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00" y="3293451"/>
            <a:ext cx="3462776" cy="2423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DB56F4-0518-4431-98C8-F91EAFB1DBB1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마스크 얼굴인식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82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C41A9-C517-42E0-9AAD-142CB9BA1959}"/>
              </a:ext>
            </a:extLst>
          </p:cNvPr>
          <p:cNvSpPr txBox="1"/>
          <p:nvPr/>
        </p:nvSpPr>
        <p:spPr>
          <a:xfrm>
            <a:off x="10091427" y="368804"/>
            <a:ext cx="210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Test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모델들</a:t>
            </a: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D7ABB57A-696D-4981-8F9E-FAB8BDF0F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169"/>
            <a:ext cx="10515600" cy="4109662"/>
          </a:xfrm>
        </p:spPr>
        <p:txBody>
          <a:bodyPr>
            <a:normAutofit/>
          </a:bodyPr>
          <a:lstStyle/>
          <a:p>
            <a:pPr>
              <a:buClr>
                <a:srgbClr val="4C88CC"/>
              </a:buClr>
            </a:pPr>
            <a:r>
              <a:rPr lang="en-US" altLang="ko-KR" sz="2400" dirty="0"/>
              <a:t>Using Places365 Dataset on wideresnet18 model pretrained weight</a:t>
            </a:r>
          </a:p>
          <a:p>
            <a:pPr>
              <a:buClr>
                <a:srgbClr val="4C88CC"/>
              </a:buClr>
            </a:pPr>
            <a:endParaRPr lang="en-US" altLang="ko-KR" sz="2400" dirty="0"/>
          </a:p>
          <a:p>
            <a:pPr>
              <a:buClr>
                <a:srgbClr val="4C88CC"/>
              </a:buClr>
            </a:pPr>
            <a:r>
              <a:rPr lang="en-US" altLang="ko-KR" sz="2400" dirty="0"/>
              <a:t>&lt;0.2s per Image on RTX2060+i7 8750H</a:t>
            </a:r>
          </a:p>
          <a:p>
            <a:pPr>
              <a:buClr>
                <a:srgbClr val="4C88CC"/>
              </a:buClr>
            </a:pPr>
            <a:r>
              <a:rPr lang="ko-KR" altLang="en-US" sz="2400" dirty="0"/>
              <a:t>거의 완벽하게 분류 가능</a:t>
            </a:r>
            <a:endParaRPr lang="en-US" altLang="ko-KR" sz="2400" dirty="0"/>
          </a:p>
          <a:p>
            <a:pPr>
              <a:buClr>
                <a:srgbClr val="4C88CC"/>
              </a:buClr>
            </a:pPr>
            <a:endParaRPr lang="en-US" altLang="ko-KR" sz="2400" dirty="0"/>
          </a:p>
          <a:p>
            <a:pPr>
              <a:buClr>
                <a:srgbClr val="4C88CC"/>
              </a:buClr>
            </a:pPr>
            <a:endParaRPr lang="en-US" altLang="ko-KR" sz="2400" dirty="0"/>
          </a:p>
          <a:p>
            <a:pPr>
              <a:buClr>
                <a:srgbClr val="4C88CC"/>
              </a:buClr>
            </a:pPr>
            <a:r>
              <a:rPr lang="en-US" altLang="ko-KR" sz="2400" dirty="0"/>
              <a:t>https://github.com/CSAILVision/places365</a:t>
            </a:r>
            <a:endParaRPr lang="ko-KR" altLang="en-US" sz="2400" dirty="0"/>
          </a:p>
          <a:p>
            <a:pPr marL="0" indent="0">
              <a:buClr>
                <a:srgbClr val="4C88CC"/>
              </a:buClr>
              <a:buNone/>
            </a:pP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8117D2-5CD9-443A-A091-35B73782F16B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공간개폐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07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C41A9-C517-42E0-9AAD-142CB9BA1959}"/>
              </a:ext>
            </a:extLst>
          </p:cNvPr>
          <p:cNvSpPr txBox="1"/>
          <p:nvPr/>
        </p:nvSpPr>
        <p:spPr>
          <a:xfrm>
            <a:off x="10091427" y="368804"/>
            <a:ext cx="210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Test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 모델들</a:t>
            </a:r>
          </a:p>
        </p:txBody>
      </p:sp>
      <p:pic>
        <p:nvPicPr>
          <p:cNvPr id="12" name="그림 11" descr="실내, 사람들, 서있는, 그룹이(가) 표시된 사진&#10;&#10;자동 생성된 설명">
            <a:extLst>
              <a:ext uri="{FF2B5EF4-FFF2-40B4-BE49-F238E27FC236}">
                <a16:creationId xmlns:a16="http://schemas.microsoft.com/office/drawing/2014/main" id="{15A02C66-9A67-4F6A-91B4-3178FABC89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55" y="5013732"/>
            <a:ext cx="2518818" cy="1680457"/>
          </a:xfrm>
          <a:prstGeom prst="rect">
            <a:avLst/>
          </a:prstGeom>
        </p:spPr>
      </p:pic>
      <p:pic>
        <p:nvPicPr>
          <p:cNvPr id="13" name="그림 12" descr="실외, 잔디, 물, 해변이(가) 표시된 사진&#10;&#10;자동 생성된 설명">
            <a:extLst>
              <a:ext uri="{FF2B5EF4-FFF2-40B4-BE49-F238E27FC236}">
                <a16:creationId xmlns:a16="http://schemas.microsoft.com/office/drawing/2014/main" id="{1F7438EC-3775-4F55-A3EF-BB23B3ADD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68" y="5013733"/>
            <a:ext cx="2524593" cy="1680457"/>
          </a:xfrm>
          <a:prstGeom prst="rect">
            <a:avLst/>
          </a:prstGeom>
        </p:spPr>
      </p:pic>
      <p:pic>
        <p:nvPicPr>
          <p:cNvPr id="14" name="그림 13" descr="실외, 식물, 나무, 숲이(가) 표시된 사진&#10;&#10;자동 생성된 설명">
            <a:extLst>
              <a:ext uri="{FF2B5EF4-FFF2-40B4-BE49-F238E27FC236}">
                <a16:creationId xmlns:a16="http://schemas.microsoft.com/office/drawing/2014/main" id="{0CB23DC3-EEE0-472C-B659-480819D25E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9" y="5013734"/>
            <a:ext cx="2333968" cy="1680457"/>
          </a:xfrm>
          <a:prstGeom prst="rect">
            <a:avLst/>
          </a:prstGeom>
        </p:spPr>
      </p:pic>
      <p:pic>
        <p:nvPicPr>
          <p:cNvPr id="15" name="그림 14" descr="도시, 실외, 건물, 보기이(가) 표시된 사진&#10;&#10;자동 생성된 설명">
            <a:extLst>
              <a:ext uri="{FF2B5EF4-FFF2-40B4-BE49-F238E27FC236}">
                <a16:creationId xmlns:a16="http://schemas.microsoft.com/office/drawing/2014/main" id="{3EAB1D7C-41C9-4C4C-A558-D2849F8C58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98" y="2950748"/>
            <a:ext cx="2987479" cy="1680457"/>
          </a:xfrm>
          <a:prstGeom prst="rect">
            <a:avLst/>
          </a:prstGeom>
        </p:spPr>
      </p:pic>
      <p:pic>
        <p:nvPicPr>
          <p:cNvPr id="16" name="그림 15" descr="실내, 천장, 방, 생활이(가) 표시된 사진&#10;&#10;자동 생성된 설명">
            <a:extLst>
              <a:ext uri="{FF2B5EF4-FFF2-40B4-BE49-F238E27FC236}">
                <a16:creationId xmlns:a16="http://schemas.microsoft.com/office/drawing/2014/main" id="{390BBBC2-830A-456F-B699-8D6453E9F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03" y="2950748"/>
            <a:ext cx="2515654" cy="1680457"/>
          </a:xfrm>
          <a:prstGeom prst="rect">
            <a:avLst/>
          </a:prstGeom>
        </p:spPr>
      </p:pic>
      <p:pic>
        <p:nvPicPr>
          <p:cNvPr id="17" name="그림 16" descr="테이블, 실내, 사람, 장면이(가) 표시된 사진&#10;&#10;자동 생성된 설명">
            <a:extLst>
              <a:ext uri="{FF2B5EF4-FFF2-40B4-BE49-F238E27FC236}">
                <a16:creationId xmlns:a16="http://schemas.microsoft.com/office/drawing/2014/main" id="{471EBEB3-F6E3-4FE3-818C-4E2817ECC8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50748"/>
            <a:ext cx="2522261" cy="1680457"/>
          </a:xfrm>
          <a:prstGeom prst="rect">
            <a:avLst/>
          </a:prstGeom>
        </p:spPr>
      </p:pic>
      <p:pic>
        <p:nvPicPr>
          <p:cNvPr id="18" name="그림 17" descr="실내, 방, 창문, 생활이(가) 표시된 사진&#10;&#10;자동 생성된 설명">
            <a:extLst>
              <a:ext uri="{FF2B5EF4-FFF2-40B4-BE49-F238E27FC236}">
                <a16:creationId xmlns:a16="http://schemas.microsoft.com/office/drawing/2014/main" id="{279BC9B5-75B3-4C50-8349-EE2D8FA008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50" y="887762"/>
            <a:ext cx="2100571" cy="1680457"/>
          </a:xfrm>
          <a:prstGeom prst="rect">
            <a:avLst/>
          </a:prstGeom>
        </p:spPr>
      </p:pic>
      <p:pic>
        <p:nvPicPr>
          <p:cNvPr id="19" name="그림 18" descr="실내, 테이블, 창문, 방이(가) 표시된 사진&#10;&#10;자동 생성된 설명">
            <a:extLst>
              <a:ext uri="{FF2B5EF4-FFF2-40B4-BE49-F238E27FC236}">
                <a16:creationId xmlns:a16="http://schemas.microsoft.com/office/drawing/2014/main" id="{6957A44D-9DE2-4B35-A23E-0F3F99FB67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9" y="887762"/>
            <a:ext cx="2520685" cy="1680457"/>
          </a:xfrm>
          <a:prstGeom prst="rect">
            <a:avLst/>
          </a:prstGeom>
        </p:spPr>
      </p:pic>
      <p:pic>
        <p:nvPicPr>
          <p:cNvPr id="21" name="그림 20" descr="테이블, 사람, 앉아있는, 실내이(가) 표시된 사진&#10;&#10;자동 생성된 설명">
            <a:extLst>
              <a:ext uri="{FF2B5EF4-FFF2-40B4-BE49-F238E27FC236}">
                <a16:creationId xmlns:a16="http://schemas.microsoft.com/office/drawing/2014/main" id="{DA1480A9-B7E4-49B5-8755-891EB58F03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10" y="887761"/>
            <a:ext cx="2728546" cy="1680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997652-62B2-464C-8FA9-B7F74076361B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공간개폐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9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FD6C3E26-6963-4E7D-9240-F29A8C900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060810"/>
            <a:ext cx="10515600" cy="3763796"/>
          </a:xfrm>
        </p:spPr>
        <p:txBody>
          <a:bodyPr>
            <a:normAutofit/>
          </a:bodyPr>
          <a:lstStyle/>
          <a:p>
            <a:pPr>
              <a:buClr>
                <a:srgbClr val="4C88CC"/>
              </a:buClr>
            </a:pPr>
            <a:r>
              <a:rPr lang="ko-KR" altLang="en-US" sz="2400" dirty="0"/>
              <a:t>모두 </a:t>
            </a:r>
            <a:r>
              <a:rPr lang="ko-KR" altLang="en-US" sz="2400" dirty="0" err="1"/>
              <a:t>제각각인</a:t>
            </a:r>
            <a:r>
              <a:rPr lang="ko-KR" altLang="en-US" sz="2400" dirty="0"/>
              <a:t> 실행 환경</a:t>
            </a:r>
            <a:endParaRPr lang="en-US" altLang="ko-KR" sz="2400" dirty="0"/>
          </a:p>
          <a:p>
            <a:pPr marL="0" indent="0">
              <a:buClr>
                <a:srgbClr val="4C88CC"/>
              </a:buClr>
              <a:buNone/>
            </a:pPr>
            <a:endParaRPr lang="en-US" altLang="ko-KR" sz="2400" dirty="0"/>
          </a:p>
          <a:p>
            <a:pPr marL="0" indent="0">
              <a:buClr>
                <a:srgbClr val="4C88CC"/>
              </a:buClr>
              <a:buNone/>
            </a:pPr>
            <a:endParaRPr lang="en-US" altLang="ko-KR" sz="2400" dirty="0"/>
          </a:p>
          <a:p>
            <a:pPr>
              <a:buClr>
                <a:srgbClr val="4C88CC"/>
              </a:buClr>
            </a:pPr>
            <a:r>
              <a:rPr lang="ko-KR" altLang="en-US" sz="2400" dirty="0"/>
              <a:t>기초조사서 시작</a:t>
            </a:r>
            <a:endParaRPr lang="en-US" altLang="ko-KR" sz="2400" dirty="0"/>
          </a:p>
          <a:p>
            <a:pPr>
              <a:buClr>
                <a:srgbClr val="4C88CC"/>
              </a:buClr>
            </a:pPr>
            <a:endParaRPr lang="en-US" altLang="ko-KR" sz="2400" dirty="0"/>
          </a:p>
          <a:p>
            <a:pPr marL="0" indent="0">
              <a:buClr>
                <a:srgbClr val="4C88CC"/>
              </a:buClr>
              <a:buNone/>
            </a:pPr>
            <a:endParaRPr lang="en-US" altLang="ko-KR" sz="2400" dirty="0"/>
          </a:p>
          <a:p>
            <a:pPr>
              <a:buClr>
                <a:srgbClr val="4C88CC"/>
              </a:buClr>
            </a:pPr>
            <a:r>
              <a:rPr lang="ko-KR" altLang="en-US" sz="2400" dirty="0"/>
              <a:t>인구밀집도 추가조사</a:t>
            </a:r>
          </a:p>
        </p:txBody>
      </p:sp>
    </p:spTree>
    <p:extLst>
      <p:ext uri="{BB962C8B-B14F-4D97-AF65-F5344CB8AC3E}">
        <p14:creationId xmlns:p14="http://schemas.microsoft.com/office/powerpoint/2010/main" val="235562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6AC45C-5065-484A-BFF2-91E16ECB0558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C74B1D67-EEFD-4F0B-B33A-3F8461E282EF}"/>
              </a:ext>
            </a:extLst>
          </p:cNvPr>
          <p:cNvSpPr txBox="1"/>
          <p:nvPr/>
        </p:nvSpPr>
        <p:spPr>
          <a:xfrm>
            <a:off x="2207460" y="2921168"/>
            <a:ext cx="7777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COVID-19 Risk Estimating : Crowd Density and Face Mask Recognition using DNN</a:t>
            </a:r>
            <a:endParaRPr lang="en-US" altLang="ko-KR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58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6AC45C-5065-484A-BFF2-91E16ECB0558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C74B1D67-EEFD-4F0B-B33A-3F8461E282EF}"/>
              </a:ext>
            </a:extLst>
          </p:cNvPr>
          <p:cNvSpPr txBox="1"/>
          <p:nvPr/>
        </p:nvSpPr>
        <p:spPr>
          <a:xfrm>
            <a:off x="307148" y="889244"/>
            <a:ext cx="11577703" cy="865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b="1" dirty="0">
                <a:solidFill>
                  <a:srgbClr val="264E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영상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/>
              <a:buChar char="ü"/>
              <a:defRPr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Create a People Counter with </a:t>
            </a:r>
            <a:r>
              <a:rPr lang="en-US" altLang="ko-KR" b="1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in 5 min! </a:t>
            </a:r>
            <a:r>
              <a:rPr lang="en-US" altLang="ko-KR" b="0" i="1" dirty="0">
                <a:solidFill>
                  <a:srgbClr val="4D5A7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by </a:t>
            </a:r>
            <a:r>
              <a:rPr lang="en-US" altLang="ko-KR" b="1" i="0" dirty="0" err="1">
                <a:solidFill>
                  <a:srgbClr val="03030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Inabia</a:t>
            </a:r>
            <a:r>
              <a:rPr lang="en-US" altLang="ko-KR" b="1" i="0" dirty="0">
                <a:solidFill>
                  <a:srgbClr val="03030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Solutions &amp; Consulting</a:t>
            </a:r>
            <a:r>
              <a:rPr lang="en-US" altLang="ko-KR" b="0" i="0" dirty="0">
                <a:solidFill>
                  <a:srgbClr val="03030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Inc</a:t>
            </a:r>
            <a:r>
              <a:rPr lang="en-US" altLang="ko-KR" b="0" i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b="0" i="1" dirty="0">
                <a:solidFill>
                  <a:srgbClr val="4D5A7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July 7, 2020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C7404F-3C9A-4FC9-9242-644DA4C09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30" y="1855091"/>
            <a:ext cx="6238703" cy="4155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D04532-9EB5-43D4-AFD8-500FC35D1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460" y="3829133"/>
            <a:ext cx="4508495" cy="21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6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9C3D96D-726D-4E19-8143-33E92C966CA0}"/>
              </a:ext>
            </a:extLst>
          </p:cNvPr>
          <p:cNvSpPr txBox="1"/>
          <p:nvPr/>
        </p:nvSpPr>
        <p:spPr>
          <a:xfrm>
            <a:off x="616152" y="908650"/>
            <a:ext cx="9665223" cy="117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b="1" dirty="0">
                <a:solidFill>
                  <a:srgbClr val="264E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사이트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ü"/>
              <a:defRPr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OpenCV People Counter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(https://www.pyimagesearch.com/2018/08/13/opencv-people-counter/)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A06C7F-12E4-44E5-91BD-803D7BB17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0" y="2204830"/>
            <a:ext cx="7023259" cy="414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D90D99-D020-43E0-A066-8746B712A186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24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7343" y="802809"/>
            <a:ext cx="9779632" cy="60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People-Counting-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40CE3-10CF-4AB9-B240-FE00F67E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0" y="1563668"/>
            <a:ext cx="8033246" cy="4664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8D6C9-33B9-49F9-A5DC-054027A23819}"/>
              </a:ext>
            </a:extLst>
          </p:cNvPr>
          <p:cNvSpPr txBox="1"/>
          <p:nvPr/>
        </p:nvSpPr>
        <p:spPr>
          <a:xfrm>
            <a:off x="8434702" y="5914225"/>
            <a:ext cx="26299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소스코드 실행화면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9E157-95C5-4E05-BC9D-F197F0A20643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CA301-EF84-4573-A233-F82654CFD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0"/>
          <a:stretch/>
        </p:blipFill>
        <p:spPr>
          <a:xfrm>
            <a:off x="839270" y="1839332"/>
            <a:ext cx="8099634" cy="4455148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19C3D96D-726D-4E19-8143-33E92C966CA0}"/>
              </a:ext>
            </a:extLst>
          </p:cNvPr>
          <p:cNvSpPr txBox="1"/>
          <p:nvPr/>
        </p:nvSpPr>
        <p:spPr>
          <a:xfrm>
            <a:off x="619076" y="908650"/>
            <a:ext cx="9665223" cy="865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b="1" dirty="0">
                <a:solidFill>
                  <a:srgbClr val="264E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사이트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/>
              <a:buChar char="ü"/>
              <a:defRPr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https://github.com/NanoNets/nanonets-pedestrian-detection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F704B-BD63-4286-8AC1-67E673E08833}"/>
              </a:ext>
            </a:extLst>
          </p:cNvPr>
          <p:cNvSpPr txBox="1"/>
          <p:nvPr/>
        </p:nvSpPr>
        <p:spPr>
          <a:xfrm>
            <a:off x="8434702" y="5914225"/>
            <a:ext cx="26299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GitHub README&gt;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A0B4E-AC21-4B2A-94DF-7DAF0519C7E7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49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9C3D96D-726D-4E19-8143-33E92C966CA0}"/>
              </a:ext>
            </a:extLst>
          </p:cNvPr>
          <p:cNvSpPr txBox="1"/>
          <p:nvPr/>
        </p:nvSpPr>
        <p:spPr>
          <a:xfrm>
            <a:off x="619076" y="908650"/>
            <a:ext cx="9665223" cy="865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b="1" dirty="0">
                <a:solidFill>
                  <a:srgbClr val="264E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사이트 </a:t>
            </a:r>
            <a:endParaRPr lang="en-US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/>
              <a:buChar char="ü"/>
              <a:defRPr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Nanonet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(https://app.nanonets.com/#/models)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3311C5-FC1D-4C01-8E21-E840BFE69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3" t="7176" r="298" b="45"/>
          <a:stretch/>
        </p:blipFill>
        <p:spPr>
          <a:xfrm>
            <a:off x="619077" y="1916790"/>
            <a:ext cx="7976186" cy="4323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8F704B-BD63-4286-8AC1-67E673E08833}"/>
              </a:ext>
            </a:extLst>
          </p:cNvPr>
          <p:cNvSpPr txBox="1"/>
          <p:nvPr/>
        </p:nvSpPr>
        <p:spPr>
          <a:xfrm>
            <a:off x="8434702" y="5914225"/>
            <a:ext cx="26299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API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 발급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0889F-0939-4494-B130-CD60BE65FD39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9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7343" y="802809"/>
            <a:ext cx="9779632" cy="60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Nanonets-Pedestrian-Detection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8D6C9-33B9-49F9-A5DC-054027A23819}"/>
              </a:ext>
            </a:extLst>
          </p:cNvPr>
          <p:cNvSpPr txBox="1"/>
          <p:nvPr/>
        </p:nvSpPr>
        <p:spPr>
          <a:xfrm>
            <a:off x="8434702" y="5914225"/>
            <a:ext cx="26299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소스코드 실행화면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F07EF-1331-401E-85DC-AAF7AAA1D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"/>
          <a:stretch/>
        </p:blipFill>
        <p:spPr>
          <a:xfrm>
            <a:off x="501826" y="1586025"/>
            <a:ext cx="7963919" cy="46410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9F375F-2222-422E-95F1-708A407A0EA3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54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97343" y="802809"/>
            <a:ext cx="9779632" cy="60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Nanonets-Pedestrian-Detection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" y="6792613"/>
            <a:ext cx="11357382" cy="6856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730576"/>
            <a:ext cx="12199620" cy="5876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ko-KR" altLang="en-US" sz="1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-2829" y="623896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87604" y="653278"/>
            <a:ext cx="21336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8D6C9-33B9-49F9-A5DC-054027A23819}"/>
              </a:ext>
            </a:extLst>
          </p:cNvPr>
          <p:cNvSpPr txBox="1"/>
          <p:nvPr/>
        </p:nvSpPr>
        <p:spPr>
          <a:xfrm>
            <a:off x="8668328" y="5939677"/>
            <a:ext cx="26299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결과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54393C-5D0E-4AC0-8B4A-A9AE06160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7136"/>
          <a:stretch/>
        </p:blipFill>
        <p:spPr>
          <a:xfrm>
            <a:off x="497343" y="1613417"/>
            <a:ext cx="8418240" cy="4555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83D696-AB62-4324-8BB6-1AE49FEFF847}"/>
              </a:ext>
            </a:extLst>
          </p:cNvPr>
          <p:cNvSpPr txBox="1"/>
          <p:nvPr/>
        </p:nvSpPr>
        <p:spPr>
          <a:xfrm>
            <a:off x="234194" y="342167"/>
            <a:ext cx="32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인구밀집도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- 2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34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616</Words>
  <Application>Microsoft Office PowerPoint</Application>
  <PresentationFormat>와이드스크린</PresentationFormat>
  <Paragraphs>127</Paragraphs>
  <Slides>19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에스코어 드림 4 Regular</vt:lpstr>
      <vt:lpstr>Wingdings</vt:lpstr>
      <vt:lpstr>Arial</vt:lpstr>
      <vt:lpstr>서울남산 장체 BL</vt:lpstr>
      <vt:lpstr>맑은 고딕</vt:lpstr>
      <vt:lpstr>서울남산 장체 EB</vt:lpstr>
      <vt:lpstr>함초롬돋움</vt:lpstr>
      <vt:lpstr>서울남산 장체 L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Reus</dc:creator>
  <cp:lastModifiedBy>공재호</cp:lastModifiedBy>
  <cp:revision>190</cp:revision>
  <dcterms:created xsi:type="dcterms:W3CDTF">2020-08-19T15:32:41Z</dcterms:created>
  <dcterms:modified xsi:type="dcterms:W3CDTF">2020-10-04T05:30:09Z</dcterms:modified>
  <cp:version>1000.0000.01</cp:version>
</cp:coreProperties>
</file>